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2" autoAdjust="0"/>
    <p:restoredTop sz="94624" autoAdjust="0"/>
  </p:normalViewPr>
  <p:slideViewPr>
    <p:cSldViewPr snapToGrid="0">
      <p:cViewPr varScale="1">
        <p:scale>
          <a:sx n="59" d="100"/>
          <a:sy n="59" d="100"/>
        </p:scale>
        <p:origin x="72" y="10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04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080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116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115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101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171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92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000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3390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22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421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9137092-48E4-426D-9807-1AAC31FB30A8}" type="datetimeFigureOut">
              <a:rPr lang="cs-CZ" smtClean="0"/>
              <a:pPr/>
              <a:t>13.11.2023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6D974D-FFD7-41D9-8320-F8948D741CEF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73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kph.tisk.rk@pcr.c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rekninedrogam.cz/pro-skoly/" TargetMode="External"/><Relationship Id="rId3" Type="http://schemas.openxmlformats.org/officeDocument/2006/relationships/hyperlink" Target="https://www.nehodoutozacina.cz/" TargetMode="External"/><Relationship Id="rId7" Type="http://schemas.openxmlformats.org/officeDocument/2006/relationships/hyperlink" Target="https://www.youtube.com/channel/UCRaYk6bGcGYoLw_RBNACrDA" TargetMode="External"/><Relationship Id="rId2" Type="http://schemas.openxmlformats.org/officeDocument/2006/relationships/hyperlink" Target="https://www.ibesip.cz/getattachment/a7eb4dda-217a-4e95-96e9-9446a5acb069/attachment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imkamklikam.cz/rady-a-tipy/on-line-serial-pozor-na-kyberprostor" TargetMode="External"/><Relationship Id="rId5" Type="http://schemas.openxmlformats.org/officeDocument/2006/relationships/hyperlink" Target="https://prevencekriminality.cz/" TargetMode="External"/><Relationship Id="rId4" Type="http://schemas.openxmlformats.org/officeDocument/2006/relationships/hyperlink" Target="https://www.jsns.cz/" TargetMode="External"/><Relationship Id="rId9" Type="http://schemas.openxmlformats.org/officeDocument/2006/relationships/hyperlink" Target="https://www.ped.muni.cz/normalnijenekourit/program.php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bezpeci.cz/" TargetMode="External"/><Relationship Id="rId2" Type="http://schemas.openxmlformats.org/officeDocument/2006/relationships/hyperlink" Target="https://www.dobronauti.cz/pro-skoly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ajdilektora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-semiramis.cz/os-site/preventivni-setkani-programu-vseobecne-dlouhodobe-primarni-prevence-on-line/" TargetMode="External"/><Relationship Id="rId2" Type="http://schemas.openxmlformats.org/officeDocument/2006/relationships/hyperlink" Target="https://www.os-semiramis.cz/os-site/centra/centrum-primarni-prevence-stredoceskeho-kraje/programy-dlouhodobe-primarni-prevence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https://www.os-semiramis.cz/os-site/centra/centrum-primarni-prevence-stredoceskeho-kraje/poradenstvi-pro-deti-dospivajici-rodice-a-pedagogy/" TargetMode="External"/><Relationship Id="rId4" Type="http://schemas.openxmlformats.org/officeDocument/2006/relationships/hyperlink" Target="https://www.os-semiramis.cz/os-site/centra/centrum-primarni-prevence-stredoceskeho-kraje/preventivni-servis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a.dlouha@os-semiramis.cz" TargetMode="External"/><Relationship Id="rId2" Type="http://schemas.openxmlformats.org/officeDocument/2006/relationships/hyperlink" Target="http://www.os-semiramis.cz/os-site/centra/centrum-primarni-prevence-kralovehradeckeho-kraj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ppkhk@os-semiramis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pirala@prostorpro.cz" TargetMode="External"/><Relationship Id="rId2" Type="http://schemas.openxmlformats.org/officeDocument/2006/relationships/hyperlink" Target="https://www.prostorpro.cz/programy-a-aktivity/preventivni-programy-spiral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ostorpro.cz/programy-a-aktivity/preventivni-programy-spirala" TargetMode="External"/><Relationship Id="rId2" Type="http://schemas.openxmlformats.org/officeDocument/2006/relationships/hyperlink" Target="http://www.od5k10.cz/seminare-pr-prevenc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mailto:info@od5k10.cz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z.zenatova@ppprychnovnadkneznov.cz" TargetMode="External"/><Relationship Id="rId2" Type="http://schemas.openxmlformats.org/officeDocument/2006/relationships/hyperlink" Target="https://www.poradenstvikhk.cz/metodik-prevence/kontakty-a-nabidka-sluzeb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mestskapolicie@mestodobtuska.cz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s-CZ" spc="0" dirty="0" smtClean="0">
                <a:solidFill>
                  <a:schemeClr val="bg1"/>
                </a:solidFill>
              </a:rPr>
              <a:t>PRIMÁRNÍ PREVENCE PRO ŠKOLY V ORP DOBRUŠKA</a:t>
            </a:r>
            <a:endParaRPr lang="cs-CZ" spc="0" dirty="0">
              <a:solidFill>
                <a:schemeClr val="bg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Nabídka preventivních programů a aktivit pro základní a střední školy v ORP Dobruška</a:t>
            </a:r>
          </a:p>
          <a:p>
            <a:r>
              <a:rPr lang="cs-CZ" sz="1600" dirty="0" smtClean="0"/>
              <a:t>Bc. Petra pavlová, kurátorka pro děti a mládež, místní protidrogová koordinátorka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55233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POLICIE ČESKÉ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REPUBLIKY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Střední školy </a:t>
            </a:r>
            <a:r>
              <a:rPr lang="cs-CZ" dirty="0" smtClean="0"/>
              <a:t>– trestní odpovědnost mladistvých, kyberprostor</a:t>
            </a:r>
          </a:p>
          <a:p>
            <a:r>
              <a:rPr lang="cs-CZ" b="1" dirty="0" smtClean="0"/>
              <a:t>Mateřské školy </a:t>
            </a:r>
            <a:r>
              <a:rPr lang="cs-CZ" dirty="0" smtClean="0"/>
              <a:t>– spíše výjimečně v rámci prezentace práce policie (představení povolání, techniky, výzbroj, výstroj, psovodi a služební psi)</a:t>
            </a:r>
          </a:p>
          <a:p>
            <a:endParaRPr lang="cs-CZ" dirty="0"/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PŘEDNÁŠKY A PREVENTIVNÍ PROGRAMY JSOU NABÍZENY ZDARMA </a:t>
            </a:r>
            <a:r>
              <a:rPr lang="cs-CZ" dirty="0" smtClean="0"/>
              <a:t>po přechozí domluvě a upřesnění detailů (datum, téma, počet žáků, časová dotace, technické vybavení, specifika v kolektivu, apod.) vždy individuálně po telefonické či osobní domluvě s žadatelem</a:t>
            </a:r>
          </a:p>
          <a:p>
            <a:r>
              <a:rPr lang="cs-CZ" b="1" dirty="0" smtClean="0"/>
              <a:t>Kontakt na PČR ÚO Rychnov nad Kněžnou oddělení tisku a prevence:</a:t>
            </a:r>
          </a:p>
          <a:p>
            <a:r>
              <a:rPr lang="cs-CZ" dirty="0" smtClean="0"/>
              <a:t>Tel.: 974 536 208, 725 083 407</a:t>
            </a:r>
          </a:p>
          <a:p>
            <a:r>
              <a:rPr lang="cs-CZ" dirty="0" smtClean="0"/>
              <a:t>E-mail: </a:t>
            </a:r>
            <a:r>
              <a:rPr lang="cs-CZ" dirty="0" smtClean="0">
                <a:hlinkClick r:id="rId2"/>
              </a:rPr>
              <a:t>rkph.tisk.rk@pcr.cz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877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bg2">
                    <a:lumMod val="50000"/>
                  </a:schemeClr>
                </a:solidFill>
              </a:rPr>
              <a:t>2. PREVENTIVNÍ PROGRAMY A AKTIVITY</a:t>
            </a:r>
            <a:br>
              <a:rPr lang="cs-CZ" sz="2500" b="1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cs-CZ" sz="25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38844" y="1873443"/>
            <a:ext cx="10058400" cy="4023360"/>
          </a:xfrm>
        </p:spPr>
        <p:txBody>
          <a:bodyPr/>
          <a:lstStyle/>
          <a:p>
            <a:r>
              <a:rPr lang="cs-CZ" b="1" dirty="0" smtClean="0"/>
              <a:t>1. </a:t>
            </a:r>
            <a:r>
              <a:rPr lang="cs-CZ" dirty="0" smtClean="0"/>
              <a:t>Vzdělávací pořad</a:t>
            </a:r>
            <a:r>
              <a:rPr lang="cs-CZ" b="1" dirty="0" smtClean="0"/>
              <a:t> ABSTINENT: </a:t>
            </a:r>
            <a:r>
              <a:rPr lang="cs-CZ" dirty="0" smtClean="0">
                <a:hlinkClick r:id="rId2"/>
              </a:rPr>
              <a:t>https://www.ibesip.cz/getattachment/a7eb4dda-217a-4e95-96e9-9446a5acb069/attachment.aspx</a:t>
            </a:r>
            <a:endParaRPr lang="cs-CZ" dirty="0" smtClean="0"/>
          </a:p>
          <a:p>
            <a:r>
              <a:rPr lang="cs-CZ" b="1" dirty="0" smtClean="0"/>
              <a:t>2. </a:t>
            </a:r>
            <a:r>
              <a:rPr lang="cs-CZ" dirty="0" smtClean="0"/>
              <a:t>Preventivně edukační program </a:t>
            </a:r>
            <a:r>
              <a:rPr lang="cs-CZ" b="1" dirty="0" smtClean="0"/>
              <a:t>NEHODOU TO ZAČÍNÁ: </a:t>
            </a:r>
            <a:r>
              <a:rPr lang="cs-CZ" dirty="0" smtClean="0">
                <a:hlinkClick r:id="rId3"/>
              </a:rPr>
              <a:t>https://www.nehodoutozacina.cz/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  3.</a:t>
            </a:r>
            <a:r>
              <a:rPr lang="cs-CZ" dirty="0" smtClean="0"/>
              <a:t>  Vzdělávací portál </a:t>
            </a:r>
            <a:r>
              <a:rPr lang="cs-CZ" b="1" dirty="0" smtClean="0"/>
              <a:t>JEDEN SVĚT NA ŠKOLÁCH</a:t>
            </a:r>
            <a:r>
              <a:rPr lang="cs-CZ" dirty="0" smtClean="0"/>
              <a:t>: </a:t>
            </a:r>
            <a:r>
              <a:rPr lang="cs-CZ" dirty="0" smtClean="0">
                <a:hlinkClick r:id="rId4"/>
              </a:rPr>
              <a:t>https://www.jsns.cz/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  4.</a:t>
            </a:r>
            <a:r>
              <a:rPr lang="cs-CZ" dirty="0" smtClean="0"/>
              <a:t> Webové stránky </a:t>
            </a:r>
            <a:r>
              <a:rPr lang="cs-CZ" dirty="0" smtClean="0">
                <a:hlinkClick r:id="rId5"/>
              </a:rPr>
              <a:t>https://prevencekriminality.cz/</a:t>
            </a:r>
            <a:r>
              <a:rPr lang="cs-CZ" dirty="0" smtClean="0"/>
              <a:t> a projekt </a:t>
            </a:r>
            <a:r>
              <a:rPr lang="cs-CZ" b="1" dirty="0" smtClean="0"/>
              <a:t>KRAJE PRO BEZPEČNÝ INTERNET</a:t>
            </a:r>
            <a:r>
              <a:rPr lang="cs-CZ" dirty="0" smtClean="0"/>
              <a:t>: </a:t>
            </a:r>
            <a:r>
              <a:rPr lang="cs-CZ" dirty="0" smtClean="0">
                <a:hlinkClick r:id="rId6"/>
              </a:rPr>
              <a:t>https://www.vimkamklikam.cz/rady-a-tipy/on-line-serial-pozor-na-kyberprostor</a:t>
            </a:r>
            <a:r>
              <a:rPr lang="cs-CZ" dirty="0" smtClean="0"/>
              <a:t> + </a:t>
            </a:r>
            <a:r>
              <a:rPr lang="cs-CZ" dirty="0" err="1" smtClean="0"/>
              <a:t>Youtube</a:t>
            </a:r>
            <a:r>
              <a:rPr lang="cs-CZ" dirty="0" smtClean="0"/>
              <a:t> kanál - seriál </a:t>
            </a:r>
            <a:r>
              <a:rPr lang="cs-CZ" b="1" dirty="0" smtClean="0"/>
              <a:t>POZOR NA KYBERPROSTOR!: </a:t>
            </a:r>
            <a:r>
              <a:rPr lang="cs-CZ" dirty="0" smtClean="0">
                <a:hlinkClick r:id="rId7"/>
              </a:rPr>
              <a:t>https://www.youtube.com/channel/UCRaYk6bGcGYoLw_RBNACrDA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b="1" dirty="0" smtClean="0"/>
              <a:t>5.</a:t>
            </a:r>
            <a:r>
              <a:rPr lang="cs-CZ" dirty="0" smtClean="0"/>
              <a:t> Primární prevence </a:t>
            </a:r>
            <a:r>
              <a:rPr lang="cs-CZ" b="1" dirty="0" smtClean="0"/>
              <a:t>ŘEKNI DROGÁM NE!</a:t>
            </a:r>
            <a:r>
              <a:rPr lang="cs-CZ" dirty="0" smtClean="0"/>
              <a:t>: </a:t>
            </a:r>
            <a:r>
              <a:rPr lang="cs-CZ" dirty="0" smtClean="0">
                <a:hlinkClick r:id="rId8"/>
              </a:rPr>
              <a:t>https://www.rekninedrogam.cz/pro-skoly/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b="1" dirty="0" smtClean="0"/>
              <a:t>6.</a:t>
            </a:r>
            <a:r>
              <a:rPr lang="cs-CZ" dirty="0" smtClean="0"/>
              <a:t> Program podpory zdraví, zdravého životního stylu a prevence </a:t>
            </a:r>
            <a:r>
              <a:rPr lang="cs-CZ" smtClean="0"/>
              <a:t>kouření </a:t>
            </a:r>
            <a:r>
              <a:rPr lang="cs-CZ" b="1" smtClean="0"/>
              <a:t>NORMÁLNÍ </a:t>
            </a:r>
            <a:r>
              <a:rPr lang="cs-CZ" b="1" dirty="0" smtClean="0"/>
              <a:t>JE NEKOUŘIT: </a:t>
            </a:r>
            <a:r>
              <a:rPr lang="cs-CZ" dirty="0" smtClean="0">
                <a:hlinkClick r:id="rId9"/>
              </a:rPr>
              <a:t>https://www.ped.muni.cz/normalnijenekourit/program.php</a:t>
            </a:r>
            <a:endParaRPr lang="cs-CZ" dirty="0" smtClean="0"/>
          </a:p>
          <a:p>
            <a:pPr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2. PREVENTIVNÍ PROGRAMY A AKTIVITY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7. Program </a:t>
            </a:r>
            <a:r>
              <a:rPr lang="cs-CZ" b="1" dirty="0" smtClean="0"/>
              <a:t>DOBRONAUTI</a:t>
            </a:r>
            <a:r>
              <a:rPr lang="cs-CZ" dirty="0" smtClean="0"/>
              <a:t>: </a:t>
            </a:r>
            <a:r>
              <a:rPr lang="cs-CZ" dirty="0" smtClean="0">
                <a:hlinkClick r:id="rId2"/>
              </a:rPr>
              <a:t>https://www.dobronauti.cz/pro-skoly</a:t>
            </a:r>
            <a:endParaRPr lang="cs-CZ" dirty="0" smtClean="0"/>
          </a:p>
          <a:p>
            <a:r>
              <a:rPr lang="cs-CZ" dirty="0" smtClean="0"/>
              <a:t>8. Projekt </a:t>
            </a:r>
            <a:r>
              <a:rPr lang="cs-CZ" b="1" dirty="0" smtClean="0"/>
              <a:t>E-BEZPEČÍ:</a:t>
            </a:r>
            <a:r>
              <a:rPr lang="cs-CZ" dirty="0" smtClean="0"/>
              <a:t> </a:t>
            </a:r>
            <a:r>
              <a:rPr lang="cs-CZ" dirty="0" smtClean="0">
                <a:hlinkClick r:id="rId3"/>
              </a:rPr>
              <a:t>https://www.e-bezpeci.cz/</a:t>
            </a:r>
            <a:endParaRPr lang="cs-CZ" dirty="0" smtClean="0"/>
          </a:p>
          <a:p>
            <a:r>
              <a:rPr lang="cs-CZ" dirty="0" smtClean="0"/>
              <a:t>9. A další možnosti preventivních programů a lektor na </a:t>
            </a:r>
            <a:r>
              <a:rPr lang="cs-CZ" dirty="0" smtClean="0">
                <a:hlinkClick r:id="rId4"/>
              </a:rPr>
              <a:t>https://www.najdilektora.cz/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OBSAH</a:t>
            </a:r>
            <a:endParaRPr lang="cs-CZ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ORGANIZACE POSKYTUJÍCÍ PRIMÁRNÍ PREVENCI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SENIRAMIS z. </a:t>
            </a:r>
            <a:r>
              <a:rPr lang="cs-CZ" dirty="0" err="1" smtClean="0">
                <a:solidFill>
                  <a:schemeClr val="tx1"/>
                </a:solidFill>
              </a:rPr>
              <a:t>ú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PROSTOR PRO, o.p.s. - preventivní programy SPIRÁLA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OD5K10, z.s., NZDM Centrum 5KA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PPP a SPC  Rychnov nad Kněžnou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Městská policie Dobruška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- Policie České republiky</a:t>
            </a:r>
          </a:p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PREVENTIVNÍ PROGRAMY A AKTIVITY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961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</a:rPr>
              <a:t>SEMIRAMIS z. </a:t>
            </a:r>
            <a:r>
              <a:rPr lang="cs-CZ" sz="3600" b="1" dirty="0" err="1">
                <a:solidFill>
                  <a:schemeClr val="accent1">
                    <a:lumMod val="75000"/>
                  </a:schemeClr>
                </a:solidFill>
              </a:rPr>
              <a:t>ú.</a:t>
            </a:r>
            <a:endParaRPr lang="cs-CZ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63873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/>
              <a:t>- Centrum </a:t>
            </a:r>
            <a:r>
              <a:rPr lang="cs-CZ" dirty="0"/>
              <a:t>primární prevence Královéhradeckého kraje poskytuje školám a odborné i laické veřejnosti profesionální intervenci a odborné poradenství v oblasti primární prevence rizikového chování. Toto realizuje prostřednictvím dlouhodobých programů specifické primární prevence, poradenských a metodických aktivit, čímž se snaží u dětí a mládeže předcházet problémům </a:t>
            </a:r>
            <a:r>
              <a:rPr lang="cs-CZ" dirty="0" smtClean="0"/>
              <a:t>spojeným </a:t>
            </a:r>
            <a:r>
              <a:rPr lang="cs-CZ" dirty="0"/>
              <a:t>s rizikovým chováním nebo tyto problémy oddálit do co nejpozdějšího věku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Služby: 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  <a:hlinkClick r:id="rId2"/>
              </a:rPr>
              <a:t>Programy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dlouhodobé primární prevence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Preventivní Program ON-LINE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  <a:hlinkClick r:id="rId4"/>
              </a:rPr>
              <a:t>Preventivní servis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cs-CZ" dirty="0">
                <a:solidFill>
                  <a:schemeClr val="accent2">
                    <a:lumMod val="75000"/>
                  </a:schemeClr>
                </a:solidFill>
                <a:hlinkClick r:id="rId5"/>
              </a:rPr>
              <a:t>Poradenství pro děti, dospívající, rodiče a pedagogy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cs-CZ" dirty="0"/>
          </a:p>
        </p:txBody>
      </p:sp>
      <p:pic>
        <p:nvPicPr>
          <p:cNvPr id="6" name="Picture 2" descr="CENTRUM PRIMÁRNÍ PREVENCE KRÁLOVÉHRADECKÉHO KRAJE - SEMIRAMIS z.ú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5018" y="512108"/>
            <a:ext cx="2712726" cy="499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353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PREVENCI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cs-CZ" sz="28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</a:rPr>
              <a:t>SEMIRAMIS </a:t>
            </a:r>
            <a:r>
              <a:rPr lang="cs-CZ" sz="3600" b="1" dirty="0" smtClean="0">
                <a:solidFill>
                  <a:schemeClr val="accent1">
                    <a:lumMod val="75000"/>
                  </a:schemeClr>
                </a:solidFill>
              </a:rPr>
              <a:t>z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cs-CZ" sz="3600" b="1" dirty="0" err="1">
                <a:solidFill>
                  <a:schemeClr val="accent1">
                    <a:lumMod val="75000"/>
                  </a:schemeClr>
                </a:solidFill>
              </a:rPr>
              <a:t>ú.</a:t>
            </a:r>
            <a:endParaRPr lang="cs-CZ" sz="28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Cílová skupina</a:t>
            </a:r>
          </a:p>
          <a:p>
            <a:r>
              <a:rPr lang="cs-CZ" b="1" dirty="0"/>
              <a:t>Primární cílová </a:t>
            </a:r>
            <a:r>
              <a:rPr lang="cs-CZ" b="1" dirty="0" smtClean="0"/>
              <a:t>skupina:</a:t>
            </a:r>
            <a:r>
              <a:rPr lang="cs-CZ" dirty="0"/>
              <a:t> </a:t>
            </a:r>
            <a:r>
              <a:rPr lang="cs-CZ" dirty="0" smtClean="0"/>
              <a:t>žáci </a:t>
            </a:r>
            <a:r>
              <a:rPr lang="cs-CZ" dirty="0"/>
              <a:t>základních </a:t>
            </a:r>
            <a:r>
              <a:rPr lang="cs-CZ" dirty="0" smtClean="0"/>
              <a:t>škol, třídní učitelé, školní </a:t>
            </a:r>
            <a:r>
              <a:rPr lang="cs-CZ" dirty="0"/>
              <a:t>metodici prevence</a:t>
            </a:r>
          </a:p>
          <a:p>
            <a:r>
              <a:rPr lang="cs-CZ" b="1" dirty="0"/>
              <a:t>Sekundární cílová </a:t>
            </a:r>
            <a:r>
              <a:rPr lang="cs-CZ" b="1" dirty="0" smtClean="0"/>
              <a:t>skupina:</a:t>
            </a:r>
            <a:r>
              <a:rPr lang="cs-CZ" dirty="0"/>
              <a:t> </a:t>
            </a:r>
            <a:r>
              <a:rPr lang="cs-CZ" dirty="0" smtClean="0"/>
              <a:t>ředitelé škol, rodiče žáků, odborná </a:t>
            </a:r>
            <a:r>
              <a:rPr lang="cs-CZ" dirty="0"/>
              <a:t>i laická veřejnost</a:t>
            </a:r>
          </a:p>
          <a:p>
            <a:r>
              <a:rPr lang="cs-CZ" b="1" dirty="0" smtClean="0"/>
              <a:t>Kontakt </a:t>
            </a:r>
            <a:r>
              <a:rPr lang="cs-CZ" b="1" dirty="0" smtClean="0"/>
              <a:t>na organizaci</a:t>
            </a:r>
            <a:r>
              <a:rPr lang="cs-CZ" b="1" dirty="0"/>
              <a:t>: </a:t>
            </a:r>
            <a:endParaRPr lang="cs-CZ" b="1" dirty="0" smtClean="0"/>
          </a:p>
          <a:p>
            <a:r>
              <a:rPr lang="cs-CZ" b="1" dirty="0" smtClean="0">
                <a:hlinkClick r:id="rId2"/>
              </a:rPr>
              <a:t>http</a:t>
            </a:r>
            <a:r>
              <a:rPr lang="cs-CZ" b="1" dirty="0">
                <a:hlinkClick r:id="rId2"/>
              </a:rPr>
              <a:t>://www.os-semiramis.cz/os-site/centra/centrum-primarni-prevence-kralovehradeckeho-kraje</a:t>
            </a:r>
            <a:r>
              <a:rPr lang="cs-CZ" b="1" dirty="0" smtClean="0">
                <a:hlinkClick r:id="rId2"/>
              </a:rPr>
              <a:t>/</a:t>
            </a:r>
            <a:endParaRPr lang="cs-CZ" b="1" dirty="0" smtClean="0"/>
          </a:p>
          <a:p>
            <a:r>
              <a:rPr lang="cs-CZ" dirty="0" smtClean="0"/>
              <a:t>E-mail: </a:t>
            </a:r>
            <a:r>
              <a:rPr lang="cs-CZ" dirty="0" smtClean="0">
                <a:hlinkClick r:id="rId3"/>
              </a:rPr>
              <a:t>michaela.dlouha@os-semiramis.cz</a:t>
            </a:r>
            <a:r>
              <a:rPr lang="cs-CZ" dirty="0" smtClean="0"/>
              <a:t>, </a:t>
            </a:r>
            <a:r>
              <a:rPr lang="cs-CZ" dirty="0" smtClean="0">
                <a:hlinkClick r:id="rId4"/>
              </a:rPr>
              <a:t>cppkhk@os-semiramis.cz</a:t>
            </a:r>
            <a:endParaRPr lang="cs-CZ" dirty="0" smtClean="0"/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Tel</a:t>
            </a:r>
            <a:r>
              <a:rPr lang="cs-CZ" dirty="0" smtClean="0"/>
              <a:t>.: </a:t>
            </a:r>
            <a:r>
              <a:rPr lang="cs-CZ" dirty="0"/>
              <a:t>+420 734 316 123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72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PREVENCI</a:t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PROSTOR PRO, 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o.p.s. </a:t>
            </a:r>
            <a:r>
              <a:rPr lang="cs-CZ" sz="2800" b="1" dirty="0">
                <a:solidFill>
                  <a:schemeClr val="accent1">
                    <a:lumMod val="75000"/>
                  </a:schemeClr>
                </a:solidFill>
              </a:rPr>
              <a:t>- preventivní programy SPIRÁLA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- </a:t>
            </a:r>
            <a:r>
              <a:rPr lang="cs-CZ" b="1" dirty="0"/>
              <a:t>Preventivní programy SPIRÁLA jsou určené pro žáky základních škol, gymnázií, středních škol, středních odborných učilišť i odborných učilišť a pro školská zařízení v Královéhradeckém kraji.</a:t>
            </a:r>
            <a:r>
              <a:rPr lang="cs-CZ" dirty="0"/>
              <a:t> Součástí </a:t>
            </a:r>
            <a:r>
              <a:rPr lang="cs-CZ" dirty="0" smtClean="0"/>
              <a:t>služeb </a:t>
            </a:r>
            <a:r>
              <a:rPr lang="cs-CZ" dirty="0"/>
              <a:t>je i poradenský servis určený pro pedagogy, žáky, rodiče a jejich rodinné příslušníky</a:t>
            </a:r>
            <a:r>
              <a:rPr lang="cs-CZ" dirty="0" smtClean="0"/>
              <a:t>.</a:t>
            </a:r>
          </a:p>
          <a:p>
            <a:r>
              <a:rPr lang="cs-CZ" b="1" dirty="0"/>
              <a:t>Kontakt na organizaci: </a:t>
            </a:r>
            <a:r>
              <a:rPr lang="cs-CZ" dirty="0">
                <a:hlinkClick r:id="rId2"/>
              </a:rPr>
              <a:t>https://www.prostorpro.cz/programy-a-aktivity/preventivni-programy-spirala</a:t>
            </a:r>
            <a:endParaRPr lang="cs-CZ" dirty="0"/>
          </a:p>
          <a:p>
            <a:pPr>
              <a:buNone/>
            </a:pPr>
            <a:r>
              <a:rPr lang="cs-CZ" b="1" dirty="0"/>
              <a:t>  </a:t>
            </a:r>
            <a:r>
              <a:rPr lang="cs-CZ" dirty="0"/>
              <a:t>E-mail: </a:t>
            </a:r>
            <a:r>
              <a:rPr lang="cs-CZ" dirty="0">
                <a:hlinkClick r:id="rId3"/>
              </a:rPr>
              <a:t>spirala@prostorpro.cz</a:t>
            </a:r>
            <a:endParaRPr lang="cs-CZ" dirty="0"/>
          </a:p>
          <a:p>
            <a:r>
              <a:rPr lang="cs-CZ" dirty="0"/>
              <a:t>Tel.: 495 262 202, 734 141 912</a:t>
            </a:r>
          </a:p>
          <a:p>
            <a:pPr algn="just"/>
            <a:endParaRPr lang="cs-CZ" dirty="0"/>
          </a:p>
        </p:txBody>
      </p:sp>
      <p:pic>
        <p:nvPicPr>
          <p:cNvPr id="4" name="Picture 6" descr="spirála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740" y="1021601"/>
            <a:ext cx="1667460" cy="638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rostorpro.cz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6740" y="286603"/>
            <a:ext cx="2297873" cy="65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595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OD5K10, </a:t>
            </a:r>
            <a:r>
              <a:rPr lang="cs-CZ" sz="2800" b="1" dirty="0" err="1" smtClean="0">
                <a:solidFill>
                  <a:schemeClr val="accent1">
                    <a:lumMod val="75000"/>
                  </a:schemeClr>
                </a:solidFill>
              </a:rPr>
              <a:t>z.s</a:t>
            </a: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., NZDM Centrum 5KA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AutoShape 2" descr="Od5k10, z.s. - Home | Faceboo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4" descr="Od5k10, z.s. - Home | Faceboo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6" descr="Od5k10, z.s. - Home | Facebook"/>
          <p:cNvSpPr>
            <a:spLocks noGrp="1" noChangeAspect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Char char="-"/>
            </a:pPr>
            <a:r>
              <a:rPr lang="cs-CZ" sz="1800" dirty="0" smtClean="0"/>
              <a:t>Nabízí semináře primární prevence pro II. stupeň ZŠ (výjimečně SOU a </a:t>
            </a:r>
            <a:r>
              <a:rPr lang="cs-CZ" sz="1800" dirty="0" smtClean="0"/>
              <a:t>SŠ).</a:t>
            </a:r>
          </a:p>
          <a:p>
            <a:pPr>
              <a:buFontTx/>
              <a:buChar char="-"/>
            </a:pPr>
            <a:r>
              <a:rPr lang="cs-CZ" sz="1800" b="1" dirty="0" smtClean="0"/>
              <a:t>Témata: </a:t>
            </a:r>
            <a:r>
              <a:rPr lang="cs-CZ" sz="1800" dirty="0" smtClean="0"/>
              <a:t>prevence šikany, dospívání, alkohol a kouření, partnerské vztahy, drogy, antikoncepce a pohlavně přenosné nemoci, sekty a náboženství, antisemitismus</a:t>
            </a:r>
            <a:r>
              <a:rPr lang="cs-CZ" sz="1800" dirty="0"/>
              <a:t>, holocaust a rasismus </a:t>
            </a:r>
            <a:endParaRPr lang="cs-CZ" sz="1800" dirty="0" smtClean="0"/>
          </a:p>
          <a:p>
            <a:pPr marL="0" indent="0">
              <a:buNone/>
            </a:pPr>
            <a:r>
              <a:rPr lang="cs-CZ" b="1" dirty="0" smtClean="0"/>
              <a:t>Kontakt </a:t>
            </a:r>
            <a:r>
              <a:rPr lang="cs-CZ" b="1" dirty="0"/>
              <a:t>na organizaci</a:t>
            </a:r>
            <a:r>
              <a:rPr lang="cs-CZ" dirty="0"/>
              <a:t>: </a:t>
            </a:r>
            <a:r>
              <a:rPr lang="cs-CZ" sz="1800" dirty="0">
                <a:hlinkClick r:id="rId2"/>
              </a:rPr>
              <a:t>http://</a:t>
            </a:r>
            <a:r>
              <a:rPr lang="cs-CZ" sz="1800" dirty="0" smtClean="0">
                <a:hlinkClick r:id="rId2"/>
              </a:rPr>
              <a:t>www.od5k10.cz/seminare-pr-prevence</a:t>
            </a:r>
            <a:endParaRPr lang="cs-CZ" sz="1800" dirty="0" smtClean="0">
              <a:hlinkClick r:id="rId3"/>
            </a:endParaRPr>
          </a:p>
          <a:p>
            <a:pPr marL="0" indent="0">
              <a:buNone/>
            </a:pPr>
            <a:r>
              <a:rPr lang="cs-CZ" sz="1800" dirty="0" smtClean="0"/>
              <a:t>E-mail:</a:t>
            </a:r>
            <a:r>
              <a:rPr lang="cs-CZ" dirty="0" smtClean="0"/>
              <a:t> </a:t>
            </a:r>
            <a:r>
              <a:rPr lang="cs-CZ" sz="1800" dirty="0" smtClean="0">
                <a:hlinkClick r:id="rId4"/>
              </a:rPr>
              <a:t>info@od5k10.cz</a:t>
            </a:r>
            <a:endParaRPr lang="cs-CZ" sz="1800" dirty="0" smtClean="0">
              <a:hlinkClick r:id="rId2"/>
            </a:endParaRPr>
          </a:p>
          <a:p>
            <a:pPr marL="0" indent="0">
              <a:buNone/>
            </a:pPr>
            <a:r>
              <a:rPr lang="cs-CZ" sz="1800" dirty="0" smtClean="0"/>
              <a:t>Tel.: 728 939 412</a:t>
            </a:r>
            <a:endParaRPr lang="cs-CZ" sz="1800" dirty="0"/>
          </a:p>
        </p:txBody>
      </p:sp>
      <p:pic>
        <p:nvPicPr>
          <p:cNvPr id="4104" name="Picture 8" descr="Není k dispozici žádný popis fotky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9214" y="80863"/>
            <a:ext cx="2269672" cy="1594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1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PPP A SPC  RYCHNOV NAD KNĚŽNOU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4126" y="1767108"/>
            <a:ext cx="10058400" cy="44540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/>
              <a:t>- </a:t>
            </a:r>
            <a:r>
              <a:rPr lang="cs-CZ" sz="1800" dirty="0" smtClean="0"/>
              <a:t>činnosti a nabídka služeb: Mgr., Bc. Zdenka Moravcová </a:t>
            </a:r>
            <a:r>
              <a:rPr lang="cs-CZ" sz="1800" dirty="0" err="1" smtClean="0"/>
              <a:t>Ženatová</a:t>
            </a:r>
            <a:r>
              <a:rPr lang="cs-CZ" sz="1800" dirty="0" smtClean="0"/>
              <a:t>, metodička prevence, speciální pedagog</a:t>
            </a:r>
          </a:p>
          <a:p>
            <a:pPr algn="just"/>
            <a:r>
              <a:rPr lang="cs-CZ" dirty="0">
                <a:hlinkClick r:id="rId2"/>
              </a:rPr>
              <a:t>https://www.poradenstvikhk.cz/metodik-prevence/kontakty-a-nabidka-sluzeb/#</a:t>
            </a:r>
            <a:r>
              <a:rPr lang="cs-CZ" dirty="0" smtClean="0">
                <a:hlinkClick r:id="rId2"/>
              </a:rPr>
              <a:t>rk</a:t>
            </a:r>
            <a:endParaRPr lang="cs-CZ" dirty="0" smtClean="0"/>
          </a:p>
          <a:p>
            <a:pPr algn="just"/>
            <a:r>
              <a:rPr lang="cs-CZ" dirty="0" smtClean="0"/>
              <a:t>- Vzhledem k poptávce v regionu poskytují převážně selektivní prevenci směrem ke vztahovým obtížím v třídním kolektivu – např. </a:t>
            </a:r>
            <a:r>
              <a:rPr lang="cs-CZ" dirty="0"/>
              <a:t>třídy s ostrakismem, podezřením na šikanu, základní intervenční program po vyšetřené </a:t>
            </a:r>
            <a:r>
              <a:rPr lang="cs-CZ" dirty="0" smtClean="0"/>
              <a:t>šikaně (práce se skupinovou dynamikou)</a:t>
            </a:r>
          </a:p>
          <a:p>
            <a:pPr algn="just"/>
            <a:r>
              <a:rPr lang="cs-CZ" dirty="0" smtClean="0"/>
              <a:t>- práce probíhá se třídami od 1. ročníků ZŠ po 4. ročníky SŠ, interaktivní forma</a:t>
            </a:r>
          </a:p>
          <a:p>
            <a:pPr algn="just"/>
            <a:r>
              <a:rPr lang="cs-CZ" dirty="0" smtClean="0"/>
              <a:t>- v rámci všeobecné prevence je poskytován program týkající se převážně těchto oblastí rizikového chování: bezpečí v oblasti ICT (od 1. ročníků), prevence šikany, kyberšikany a závislostí (např. téma odmítání, práce s obtížnými situacemi, náladami, atd.)</a:t>
            </a:r>
          </a:p>
          <a:p>
            <a:pPr algn="just"/>
            <a:r>
              <a:rPr lang="cs-CZ" dirty="0" smtClean="0"/>
              <a:t>- zaměřuje se i na práci s emocemi, téma kamarádství, bezpečí, adaptační programy, programy na podporu koheze třídy atd.</a:t>
            </a:r>
          </a:p>
          <a:p>
            <a:pPr algn="just"/>
            <a:r>
              <a:rPr lang="cs-CZ" b="1" dirty="0" smtClean="0"/>
              <a:t>Kontakt:</a:t>
            </a:r>
            <a:r>
              <a:rPr lang="cs-CZ" dirty="0" smtClean="0"/>
              <a:t> 494 535 476</a:t>
            </a:r>
          </a:p>
          <a:p>
            <a:pPr algn="just"/>
            <a:r>
              <a:rPr lang="cs-CZ" dirty="0" smtClean="0"/>
              <a:t>E-mail: </a:t>
            </a:r>
            <a:r>
              <a:rPr lang="cs-CZ" dirty="0" smtClean="0">
                <a:hlinkClick r:id="rId3"/>
              </a:rPr>
              <a:t>z.zenatova@ppprychnovnadkneznov.cz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6146" name="Picture 2" descr="PPP a SPC KH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7718" y="620486"/>
            <a:ext cx="3606458" cy="806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3841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MĚSTSKÁ POLICIE DOBRUŠKA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73423"/>
          </a:xfrm>
        </p:spPr>
        <p:txBody>
          <a:bodyPr/>
          <a:lstStyle/>
          <a:p>
            <a:r>
              <a:rPr lang="cs-CZ" dirty="0" smtClean="0"/>
              <a:t>- přednášky poskytují především v MŠ a ZŠ v ORP Dobruška a obcí, s nimiž má Město Dobruška uzavřenou veřejnoprávní smlouvu</a:t>
            </a:r>
          </a:p>
          <a:p>
            <a:r>
              <a:rPr lang="cs-CZ" dirty="0" smtClean="0"/>
              <a:t>- přednášky jsou zaměřené: 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na bezpečnost dětí</a:t>
            </a:r>
            <a:r>
              <a:rPr lang="cs-CZ" dirty="0" smtClean="0"/>
              <a:t>, tj. chování na ulici, na hřištích, doma, v dopravě, při setkání s nebezpečnými lidmi, apod.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na témata</a:t>
            </a:r>
            <a:r>
              <a:rPr lang="cs-CZ" dirty="0" smtClean="0"/>
              <a:t>: návykové látky, šikana, kyberšikana, a další nebezpečné jevy spojené s používáním internetu a mobilních telefonů</a:t>
            </a:r>
          </a:p>
          <a:p>
            <a:pPr>
              <a:buFontTx/>
              <a:buChar char="-"/>
            </a:pPr>
            <a:r>
              <a:rPr lang="cs-CZ" dirty="0" smtClean="0"/>
              <a:t>Přednášky jsou přizpůsobovány potřebám školských zařízení</a:t>
            </a:r>
          </a:p>
          <a:p>
            <a:pPr marL="0" indent="0">
              <a:buNone/>
            </a:pPr>
            <a:r>
              <a:rPr lang="cs-CZ" b="1" dirty="0" smtClean="0"/>
              <a:t>Kontakt:</a:t>
            </a:r>
          </a:p>
          <a:p>
            <a:pPr marL="0" indent="0">
              <a:buNone/>
            </a:pPr>
            <a:r>
              <a:rPr lang="cs-CZ" dirty="0" smtClean="0"/>
              <a:t>Tel.: 602 491 619</a:t>
            </a:r>
          </a:p>
          <a:p>
            <a:pPr marL="0" indent="0">
              <a:buNone/>
            </a:pPr>
            <a:r>
              <a:rPr lang="cs-CZ" dirty="0" smtClean="0"/>
              <a:t>E-mail: </a:t>
            </a:r>
            <a:r>
              <a:rPr lang="cs-CZ" dirty="0" smtClean="0">
                <a:hlinkClick r:id="rId2"/>
              </a:rPr>
              <a:t>mestskapolicie@mestodobtuska.cz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7172" name="Picture 4" descr="Symboly města - Oficiální stránka obce Dobruš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347" y="327520"/>
            <a:ext cx="1134382" cy="1175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79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>1. ORGANIZACE POSKYTUJÍCÍ PRIMÁRNÍ </a:t>
            </a:r>
            <a: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  <a:t>PREVENCI</a:t>
            </a:r>
            <a:br>
              <a:rPr lang="cs-CZ" sz="2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POLICIE ČESKÉ REPUBLIKY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- </a:t>
            </a:r>
            <a:r>
              <a:rPr lang="cs-CZ" dirty="0" smtClean="0"/>
              <a:t>přednášky jsou zaměřené na žáky základních a středních škol, dospělé (senioři, rodiče dětí, různé zájmové skupiny) a okrajově i na děti z předškolních zařízení</a:t>
            </a:r>
          </a:p>
          <a:p>
            <a:r>
              <a:rPr lang="cs-CZ" dirty="0" smtClean="0"/>
              <a:t>- vyjmenované skupiny lze navštívit nejen ve školských zařízeních, ale i v rámci zájmových či sportovních kroužků nebo při letních táborech, školách v přírodě a jiných aktivitách. </a:t>
            </a:r>
          </a:p>
          <a:p>
            <a:r>
              <a:rPr lang="cs-CZ" dirty="0" smtClean="0"/>
              <a:t>- kromě přednášek se také podílí na preventivních akcích: 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 IZS, dopravně bezpečnostní akce a další </a:t>
            </a:r>
            <a:r>
              <a:rPr lang="cs-CZ" dirty="0" smtClean="0"/>
              <a:t>akce a projekty)</a:t>
            </a:r>
          </a:p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Rozsah zaměření ve školských zařízeních:</a:t>
            </a:r>
          </a:p>
          <a:p>
            <a:r>
              <a:rPr lang="cs-CZ" b="1" dirty="0" smtClean="0"/>
              <a:t>1. stupeň ZŠ </a:t>
            </a:r>
            <a:r>
              <a:rPr lang="cs-CZ" dirty="0" smtClean="0"/>
              <a:t>– bezpečnost dětí obecně (v silničním provozu, na horách, doma, předcházení úrazů, vlastní bezpečnost, kontakt s cizími lidmi, jak se zachovat v případě potřeby pomoc, atd.) a bezpečnost dětí ve virtuálním světě, negativní jevy na sociálních sítích, prevence</a:t>
            </a:r>
          </a:p>
          <a:p>
            <a:r>
              <a:rPr lang="cs-CZ" b="1" dirty="0" smtClean="0"/>
              <a:t>2. stupeň ZŠ </a:t>
            </a:r>
            <a:r>
              <a:rPr lang="cs-CZ" dirty="0" smtClean="0"/>
              <a:t>– témata e-bezpečí, trestní odpovědnost mladistvých (základní právní znalosti, informace o návykových látkách, dopravě, přečinech, přestupcích)</a:t>
            </a:r>
            <a:endParaRPr lang="cs-CZ" dirty="0"/>
          </a:p>
        </p:txBody>
      </p:sp>
      <p:pic>
        <p:nvPicPr>
          <p:cNvPr id="8194" name="Picture 2" descr="Policie ČR | Victoria AG Art s.r.o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8686" y="0"/>
            <a:ext cx="1538151" cy="15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24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275</TotalTime>
  <Words>1122</Words>
  <Application>Microsoft Office PowerPoint</Application>
  <PresentationFormat>Širokoúhlá obrazovka</PresentationFormat>
  <Paragraphs>82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Retrospektiva</vt:lpstr>
      <vt:lpstr>PRIMÁRNÍ PREVENCE PRO ŠKOLY V ORP DOBRUŠKA</vt:lpstr>
      <vt:lpstr>OBSAH</vt:lpstr>
      <vt:lpstr>1. ORGANIZACE POSKYTUJÍCÍ PRIMÁRNÍ PREVENCI  SEMIRAMIS z. ú.</vt:lpstr>
      <vt:lpstr>1. ORGANIZACE POSKYTUJÍCÍ PRIMÁRNÍ PREVENCI  SEMIRAMIS z. ú.</vt:lpstr>
      <vt:lpstr>1. ORGANIZACE POSKYTUJÍCÍ PRIMÁRNÍ PREVENCI  PROSTOR PRO, o.p.s. - preventivní programy SPIRÁLA</vt:lpstr>
      <vt:lpstr>1. ORGANIZACE POSKYTUJÍCÍ PRIMÁRNÍ PREVENCI  OD5K10, z.s., NZDM Centrum 5KA</vt:lpstr>
      <vt:lpstr>1. ORGANIZACE POSKYTUJÍCÍ PRIMÁRNÍ PREVENCI  PPP A SPC  RYCHNOV NAD KNĚŽNOU</vt:lpstr>
      <vt:lpstr>1. ORGANIZACE POSKYTUJÍCÍ PRIMÁRNÍ PREVENCI  MĚSTSKÁ POLICIE DOBRUŠKA</vt:lpstr>
      <vt:lpstr>1. ORGANIZACE POSKYTUJÍCÍ PRIMÁRNÍ PREVENCI  POLICIE ČESKÉ REPUBLIKY</vt:lpstr>
      <vt:lpstr>1. ORGANIZACE POSKYTUJÍCÍ PRIMÁRNÍ PREVENCI   POLICIE ČESKÉ REPUBLIKY</vt:lpstr>
      <vt:lpstr>2. PREVENTIVNÍ PROGRAMY A AKTIVITY </vt:lpstr>
      <vt:lpstr>2. PREVENTIVNÍ PROGRAMY A AKTIVITY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PRIMÁRNÍ PREVENCE PRO ŠKOLY V ORP DOBRUŠKA</dc:title>
  <dc:creator>Pavlová Petra</dc:creator>
  <cp:lastModifiedBy>Pavlová Petra</cp:lastModifiedBy>
  <cp:revision>31</cp:revision>
  <dcterms:created xsi:type="dcterms:W3CDTF">2020-12-16T12:35:15Z</dcterms:created>
  <dcterms:modified xsi:type="dcterms:W3CDTF">2023-11-13T13:43:46Z</dcterms:modified>
</cp:coreProperties>
</file>